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5" r:id="rId6"/>
    <p:sldId id="262" r:id="rId7"/>
    <p:sldId id="266" r:id="rId8"/>
    <p:sldId id="267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2" d="100"/>
          <a:sy n="62" d="100"/>
        </p:scale>
        <p:origin x="-972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4E0997-019D-4A8D-9888-7B62AE22EB40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55D7457-573A-4FEC-9D41-5A0ECD7412BC}">
      <dgm:prSet/>
      <dgm:spPr/>
      <dgm:t>
        <a:bodyPr/>
        <a:lstStyle/>
        <a:p>
          <a:r>
            <a:rPr lang="nl-NL" dirty="0"/>
            <a:t>Kun je de begrippen omschrijven in je eigen woorden ?</a:t>
          </a:r>
          <a:endParaRPr lang="en-US" dirty="0"/>
        </a:p>
      </dgm:t>
    </dgm:pt>
    <dgm:pt modelId="{93E8D379-6C0E-456B-8745-8151F0F9484B}" type="parTrans" cxnId="{76E7DC49-0CCA-4C36-83BC-A3CE26E20E7F}">
      <dgm:prSet/>
      <dgm:spPr/>
      <dgm:t>
        <a:bodyPr/>
        <a:lstStyle/>
        <a:p>
          <a:endParaRPr lang="en-US"/>
        </a:p>
      </dgm:t>
    </dgm:pt>
    <dgm:pt modelId="{D500762F-81D7-45F9-A347-4F9E418DC8AD}" type="sibTrans" cxnId="{76E7DC49-0CCA-4C36-83BC-A3CE26E20E7F}">
      <dgm:prSet/>
      <dgm:spPr/>
      <dgm:t>
        <a:bodyPr/>
        <a:lstStyle/>
        <a:p>
          <a:endParaRPr lang="en-US"/>
        </a:p>
      </dgm:t>
    </dgm:pt>
    <dgm:pt modelId="{46F363F6-C985-417E-BA71-BEFC79C71983}">
      <dgm:prSet/>
      <dgm:spPr/>
      <dgm:t>
        <a:bodyPr/>
        <a:lstStyle/>
        <a:p>
          <a:r>
            <a:rPr lang="en-US" dirty="0"/>
            <a:t>Kan </a:t>
          </a:r>
          <a:r>
            <a:rPr lang="en-US" dirty="0" err="1"/>
            <a:t>ik</a:t>
          </a:r>
          <a:r>
            <a:rPr lang="en-US" dirty="0"/>
            <a:t> al de </a:t>
          </a:r>
          <a:r>
            <a:rPr lang="en-US" dirty="0" err="1"/>
            <a:t>vaardigheden</a:t>
          </a:r>
          <a:r>
            <a:rPr lang="en-US" dirty="0"/>
            <a:t> </a:t>
          </a:r>
          <a:r>
            <a:rPr lang="en-US" dirty="0" err="1"/>
            <a:t>toepassen</a:t>
          </a:r>
          <a:r>
            <a:rPr lang="en-US" dirty="0"/>
            <a:t> ?</a:t>
          </a:r>
        </a:p>
      </dgm:t>
    </dgm:pt>
    <dgm:pt modelId="{40356BF1-641B-4821-BE89-D38C5859E515}" type="parTrans" cxnId="{93C98602-A370-4922-845C-9A8C4DC29A98}">
      <dgm:prSet/>
      <dgm:spPr/>
      <dgm:t>
        <a:bodyPr/>
        <a:lstStyle/>
        <a:p>
          <a:endParaRPr lang="en-US"/>
        </a:p>
      </dgm:t>
    </dgm:pt>
    <dgm:pt modelId="{E58EB4FE-4F4A-49F1-A7FF-1A502C9964BB}" type="sibTrans" cxnId="{93C98602-A370-4922-845C-9A8C4DC29A98}">
      <dgm:prSet/>
      <dgm:spPr/>
      <dgm:t>
        <a:bodyPr/>
        <a:lstStyle/>
        <a:p>
          <a:endParaRPr lang="en-US"/>
        </a:p>
      </dgm:t>
    </dgm:pt>
    <dgm:pt modelId="{99EC1C2C-15D8-4CD2-B1B7-0ADD43F7A189}">
      <dgm:prSet/>
      <dgm:spPr/>
      <dgm:t>
        <a:bodyPr/>
        <a:lstStyle/>
        <a:p>
          <a:r>
            <a:rPr lang="nl-NL" dirty="0"/>
            <a:t>Oefenen met de Gemengde opgaven / Herhaling</a:t>
          </a:r>
          <a:endParaRPr lang="en-US" dirty="0"/>
        </a:p>
      </dgm:t>
    </dgm:pt>
    <dgm:pt modelId="{0919A460-D7C6-4BBC-A01F-CCB63B5D30C4}" type="parTrans" cxnId="{EE02494F-C20A-467E-99CA-C06B8D39A155}">
      <dgm:prSet/>
      <dgm:spPr/>
      <dgm:t>
        <a:bodyPr/>
        <a:lstStyle/>
        <a:p>
          <a:endParaRPr lang="en-US"/>
        </a:p>
      </dgm:t>
    </dgm:pt>
    <dgm:pt modelId="{E9038A56-2F36-4B78-BAF3-D10B1A225BFA}" type="sibTrans" cxnId="{EE02494F-C20A-467E-99CA-C06B8D39A155}">
      <dgm:prSet/>
      <dgm:spPr/>
      <dgm:t>
        <a:bodyPr/>
        <a:lstStyle/>
        <a:p>
          <a:endParaRPr lang="en-US"/>
        </a:p>
      </dgm:t>
    </dgm:pt>
    <dgm:pt modelId="{DECF507B-E4C6-49C2-A055-6FF7D9981045}">
      <dgm:prSet/>
      <dgm:spPr/>
      <dgm:t>
        <a:bodyPr/>
        <a:lstStyle/>
        <a:p>
          <a:r>
            <a:rPr lang="nl-NL" dirty="0"/>
            <a:t>Alles geleerd ? D-toets maken als proeftoets en nakijken</a:t>
          </a:r>
          <a:endParaRPr lang="en-US" dirty="0"/>
        </a:p>
      </dgm:t>
    </dgm:pt>
    <dgm:pt modelId="{CD7A18D8-12BC-438F-AE93-F9F2DCA01E55}" type="parTrans" cxnId="{6E498D83-536C-4BB6-9F88-FFB6B3B53811}">
      <dgm:prSet/>
      <dgm:spPr/>
      <dgm:t>
        <a:bodyPr/>
        <a:lstStyle/>
        <a:p>
          <a:endParaRPr lang="en-US"/>
        </a:p>
      </dgm:t>
    </dgm:pt>
    <dgm:pt modelId="{E7921D3C-2187-4977-8FF0-7CC8910BFE29}" type="sibTrans" cxnId="{6E498D83-536C-4BB6-9F88-FFB6B3B53811}">
      <dgm:prSet/>
      <dgm:spPr/>
      <dgm:t>
        <a:bodyPr/>
        <a:lstStyle/>
        <a:p>
          <a:endParaRPr lang="en-US"/>
        </a:p>
      </dgm:t>
    </dgm:pt>
    <dgm:pt modelId="{A17A57F0-5589-44E6-A88D-167D1344E1F3}" type="pres">
      <dgm:prSet presAssocID="{0B4E0997-019D-4A8D-9888-7B62AE22EB40}" presName="Name0" presStyleCnt="0">
        <dgm:presLayoutVars>
          <dgm:dir/>
          <dgm:resizeHandles val="exact"/>
        </dgm:presLayoutVars>
      </dgm:prSet>
      <dgm:spPr/>
    </dgm:pt>
    <dgm:pt modelId="{7400464F-728F-44C1-8C95-C81B5505FF51}" type="pres">
      <dgm:prSet presAssocID="{A55D7457-573A-4FEC-9D41-5A0ECD7412BC}" presName="node" presStyleLbl="node1" presStyleIdx="0" presStyleCnt="4">
        <dgm:presLayoutVars>
          <dgm:bulletEnabled val="1"/>
        </dgm:presLayoutVars>
      </dgm:prSet>
      <dgm:spPr/>
    </dgm:pt>
    <dgm:pt modelId="{E79C4615-72C2-4B93-BCFA-193716A14FCE}" type="pres">
      <dgm:prSet presAssocID="{D500762F-81D7-45F9-A347-4F9E418DC8AD}" presName="sibTrans" presStyleLbl="sibTrans1D1" presStyleIdx="0" presStyleCnt="3"/>
      <dgm:spPr/>
    </dgm:pt>
    <dgm:pt modelId="{1BF3687B-3B2C-4983-A94C-B0FE921FB2CE}" type="pres">
      <dgm:prSet presAssocID="{D500762F-81D7-45F9-A347-4F9E418DC8AD}" presName="connectorText" presStyleLbl="sibTrans1D1" presStyleIdx="0" presStyleCnt="3"/>
      <dgm:spPr/>
    </dgm:pt>
    <dgm:pt modelId="{86DF78EB-718F-4817-B45B-A776C5048CA7}" type="pres">
      <dgm:prSet presAssocID="{46F363F6-C985-417E-BA71-BEFC79C71983}" presName="node" presStyleLbl="node1" presStyleIdx="1" presStyleCnt="4">
        <dgm:presLayoutVars>
          <dgm:bulletEnabled val="1"/>
        </dgm:presLayoutVars>
      </dgm:prSet>
      <dgm:spPr/>
    </dgm:pt>
    <dgm:pt modelId="{003A5AEE-35B4-40DD-A0E0-762E90ECEAA5}" type="pres">
      <dgm:prSet presAssocID="{E58EB4FE-4F4A-49F1-A7FF-1A502C9964BB}" presName="sibTrans" presStyleLbl="sibTrans1D1" presStyleIdx="1" presStyleCnt="3"/>
      <dgm:spPr/>
    </dgm:pt>
    <dgm:pt modelId="{983E82A8-B70B-48FF-9146-E22328D39F7C}" type="pres">
      <dgm:prSet presAssocID="{E58EB4FE-4F4A-49F1-A7FF-1A502C9964BB}" presName="connectorText" presStyleLbl="sibTrans1D1" presStyleIdx="1" presStyleCnt="3"/>
      <dgm:spPr/>
    </dgm:pt>
    <dgm:pt modelId="{AB5DAE57-411C-4594-A2C1-FA49B1606A85}" type="pres">
      <dgm:prSet presAssocID="{99EC1C2C-15D8-4CD2-B1B7-0ADD43F7A189}" presName="node" presStyleLbl="node1" presStyleIdx="2" presStyleCnt="4">
        <dgm:presLayoutVars>
          <dgm:bulletEnabled val="1"/>
        </dgm:presLayoutVars>
      </dgm:prSet>
      <dgm:spPr/>
    </dgm:pt>
    <dgm:pt modelId="{2E60F252-01CE-4454-9180-777A645D1ED4}" type="pres">
      <dgm:prSet presAssocID="{E9038A56-2F36-4B78-BAF3-D10B1A225BFA}" presName="sibTrans" presStyleLbl="sibTrans1D1" presStyleIdx="2" presStyleCnt="3"/>
      <dgm:spPr/>
    </dgm:pt>
    <dgm:pt modelId="{10C2ED7E-B0EC-46B7-85B3-A4853F97CEAD}" type="pres">
      <dgm:prSet presAssocID="{E9038A56-2F36-4B78-BAF3-D10B1A225BFA}" presName="connectorText" presStyleLbl="sibTrans1D1" presStyleIdx="2" presStyleCnt="3"/>
      <dgm:spPr/>
    </dgm:pt>
    <dgm:pt modelId="{0680036C-7004-4191-B421-795CC56A17A8}" type="pres">
      <dgm:prSet presAssocID="{DECF507B-E4C6-49C2-A055-6FF7D9981045}" presName="node" presStyleLbl="node1" presStyleIdx="3" presStyleCnt="4">
        <dgm:presLayoutVars>
          <dgm:bulletEnabled val="1"/>
        </dgm:presLayoutVars>
      </dgm:prSet>
      <dgm:spPr/>
    </dgm:pt>
  </dgm:ptLst>
  <dgm:cxnLst>
    <dgm:cxn modelId="{456F6100-0C58-4010-9FDB-A32A54E65EBB}" type="presOf" srcId="{D500762F-81D7-45F9-A347-4F9E418DC8AD}" destId="{1BF3687B-3B2C-4983-A94C-B0FE921FB2CE}" srcOrd="1" destOrd="0" presId="urn:microsoft.com/office/officeart/2016/7/layout/RepeatingBendingProcessNew"/>
    <dgm:cxn modelId="{93C98602-A370-4922-845C-9A8C4DC29A98}" srcId="{0B4E0997-019D-4A8D-9888-7B62AE22EB40}" destId="{46F363F6-C985-417E-BA71-BEFC79C71983}" srcOrd="1" destOrd="0" parTransId="{40356BF1-641B-4821-BE89-D38C5859E515}" sibTransId="{E58EB4FE-4F4A-49F1-A7FF-1A502C9964BB}"/>
    <dgm:cxn modelId="{D39DE815-197C-4385-971F-BD303E56AED6}" type="presOf" srcId="{99EC1C2C-15D8-4CD2-B1B7-0ADD43F7A189}" destId="{AB5DAE57-411C-4594-A2C1-FA49B1606A85}" srcOrd="0" destOrd="0" presId="urn:microsoft.com/office/officeart/2016/7/layout/RepeatingBendingProcessNew"/>
    <dgm:cxn modelId="{821AB016-4573-46F9-82D2-F8D7FC3C3F75}" type="presOf" srcId="{E58EB4FE-4F4A-49F1-A7FF-1A502C9964BB}" destId="{003A5AEE-35B4-40DD-A0E0-762E90ECEAA5}" srcOrd="0" destOrd="0" presId="urn:microsoft.com/office/officeart/2016/7/layout/RepeatingBendingProcessNew"/>
    <dgm:cxn modelId="{FB36FD40-2E05-46F5-A4F3-91E47A5AE04B}" type="presOf" srcId="{A55D7457-573A-4FEC-9D41-5A0ECD7412BC}" destId="{7400464F-728F-44C1-8C95-C81B5505FF51}" srcOrd="0" destOrd="0" presId="urn:microsoft.com/office/officeart/2016/7/layout/RepeatingBendingProcessNew"/>
    <dgm:cxn modelId="{76E7DC49-0CCA-4C36-83BC-A3CE26E20E7F}" srcId="{0B4E0997-019D-4A8D-9888-7B62AE22EB40}" destId="{A55D7457-573A-4FEC-9D41-5A0ECD7412BC}" srcOrd="0" destOrd="0" parTransId="{93E8D379-6C0E-456B-8745-8151F0F9484B}" sibTransId="{D500762F-81D7-45F9-A347-4F9E418DC8AD}"/>
    <dgm:cxn modelId="{7F6FDD6C-AB2E-46D3-AB00-7E45436CF17B}" type="presOf" srcId="{DECF507B-E4C6-49C2-A055-6FF7D9981045}" destId="{0680036C-7004-4191-B421-795CC56A17A8}" srcOrd="0" destOrd="0" presId="urn:microsoft.com/office/officeart/2016/7/layout/RepeatingBendingProcessNew"/>
    <dgm:cxn modelId="{EE02494F-C20A-467E-99CA-C06B8D39A155}" srcId="{0B4E0997-019D-4A8D-9888-7B62AE22EB40}" destId="{99EC1C2C-15D8-4CD2-B1B7-0ADD43F7A189}" srcOrd="2" destOrd="0" parTransId="{0919A460-D7C6-4BBC-A01F-CCB63B5D30C4}" sibTransId="{E9038A56-2F36-4B78-BAF3-D10B1A225BFA}"/>
    <dgm:cxn modelId="{9E8D924F-8777-44FC-89B5-F402198F4180}" type="presOf" srcId="{E9038A56-2F36-4B78-BAF3-D10B1A225BFA}" destId="{10C2ED7E-B0EC-46B7-85B3-A4853F97CEAD}" srcOrd="1" destOrd="0" presId="urn:microsoft.com/office/officeart/2016/7/layout/RepeatingBendingProcessNew"/>
    <dgm:cxn modelId="{951E3272-37A0-4B41-B6B0-1C2254FB64E1}" type="presOf" srcId="{E58EB4FE-4F4A-49F1-A7FF-1A502C9964BB}" destId="{983E82A8-B70B-48FF-9146-E22328D39F7C}" srcOrd="1" destOrd="0" presId="urn:microsoft.com/office/officeart/2016/7/layout/RepeatingBendingProcessNew"/>
    <dgm:cxn modelId="{C3C48679-4486-4B56-8AB0-BC97413CB203}" type="presOf" srcId="{D500762F-81D7-45F9-A347-4F9E418DC8AD}" destId="{E79C4615-72C2-4B93-BCFA-193716A14FCE}" srcOrd="0" destOrd="0" presId="urn:microsoft.com/office/officeart/2016/7/layout/RepeatingBendingProcessNew"/>
    <dgm:cxn modelId="{30FA7D7C-16AA-4745-96EF-73239F596602}" type="presOf" srcId="{0B4E0997-019D-4A8D-9888-7B62AE22EB40}" destId="{A17A57F0-5589-44E6-A88D-167D1344E1F3}" srcOrd="0" destOrd="0" presId="urn:microsoft.com/office/officeart/2016/7/layout/RepeatingBendingProcessNew"/>
    <dgm:cxn modelId="{6E498D83-536C-4BB6-9F88-FFB6B3B53811}" srcId="{0B4E0997-019D-4A8D-9888-7B62AE22EB40}" destId="{DECF507B-E4C6-49C2-A055-6FF7D9981045}" srcOrd="3" destOrd="0" parTransId="{CD7A18D8-12BC-438F-AE93-F9F2DCA01E55}" sibTransId="{E7921D3C-2187-4977-8FF0-7CC8910BFE29}"/>
    <dgm:cxn modelId="{6D8AA6C2-E609-4FBC-9554-656ECC58EF59}" type="presOf" srcId="{46F363F6-C985-417E-BA71-BEFC79C71983}" destId="{86DF78EB-718F-4817-B45B-A776C5048CA7}" srcOrd="0" destOrd="0" presId="urn:microsoft.com/office/officeart/2016/7/layout/RepeatingBendingProcessNew"/>
    <dgm:cxn modelId="{9A2C20F1-0D04-4088-AA14-D4CBD108C670}" type="presOf" srcId="{E9038A56-2F36-4B78-BAF3-D10B1A225BFA}" destId="{2E60F252-01CE-4454-9180-777A645D1ED4}" srcOrd="0" destOrd="0" presId="urn:microsoft.com/office/officeart/2016/7/layout/RepeatingBendingProcessNew"/>
    <dgm:cxn modelId="{4B69EC17-F57D-4C51-A9EB-0E41364FD3C0}" type="presParOf" srcId="{A17A57F0-5589-44E6-A88D-167D1344E1F3}" destId="{7400464F-728F-44C1-8C95-C81B5505FF51}" srcOrd="0" destOrd="0" presId="urn:microsoft.com/office/officeart/2016/7/layout/RepeatingBendingProcessNew"/>
    <dgm:cxn modelId="{431FF2E4-FFB6-43D2-891F-727E57FB4E39}" type="presParOf" srcId="{A17A57F0-5589-44E6-A88D-167D1344E1F3}" destId="{E79C4615-72C2-4B93-BCFA-193716A14FCE}" srcOrd="1" destOrd="0" presId="urn:microsoft.com/office/officeart/2016/7/layout/RepeatingBendingProcessNew"/>
    <dgm:cxn modelId="{F3D46295-B3BE-4E23-94A9-E6D893BD8BA2}" type="presParOf" srcId="{E79C4615-72C2-4B93-BCFA-193716A14FCE}" destId="{1BF3687B-3B2C-4983-A94C-B0FE921FB2CE}" srcOrd="0" destOrd="0" presId="urn:microsoft.com/office/officeart/2016/7/layout/RepeatingBendingProcessNew"/>
    <dgm:cxn modelId="{2CFF48B3-A7DB-4F2E-BB11-175C4D310C47}" type="presParOf" srcId="{A17A57F0-5589-44E6-A88D-167D1344E1F3}" destId="{86DF78EB-718F-4817-B45B-A776C5048CA7}" srcOrd="2" destOrd="0" presId="urn:microsoft.com/office/officeart/2016/7/layout/RepeatingBendingProcessNew"/>
    <dgm:cxn modelId="{CD741890-D488-4100-9FBE-AADC05B378F4}" type="presParOf" srcId="{A17A57F0-5589-44E6-A88D-167D1344E1F3}" destId="{003A5AEE-35B4-40DD-A0E0-762E90ECEAA5}" srcOrd="3" destOrd="0" presId="urn:microsoft.com/office/officeart/2016/7/layout/RepeatingBendingProcessNew"/>
    <dgm:cxn modelId="{2184C8E8-939F-43AE-88D6-4C129EB921F1}" type="presParOf" srcId="{003A5AEE-35B4-40DD-A0E0-762E90ECEAA5}" destId="{983E82A8-B70B-48FF-9146-E22328D39F7C}" srcOrd="0" destOrd="0" presId="urn:microsoft.com/office/officeart/2016/7/layout/RepeatingBendingProcessNew"/>
    <dgm:cxn modelId="{94B68BBD-CE73-4BA6-A463-88090A12A75E}" type="presParOf" srcId="{A17A57F0-5589-44E6-A88D-167D1344E1F3}" destId="{AB5DAE57-411C-4594-A2C1-FA49B1606A85}" srcOrd="4" destOrd="0" presId="urn:microsoft.com/office/officeart/2016/7/layout/RepeatingBendingProcessNew"/>
    <dgm:cxn modelId="{940DEE76-1732-403E-9062-CA023F5889E6}" type="presParOf" srcId="{A17A57F0-5589-44E6-A88D-167D1344E1F3}" destId="{2E60F252-01CE-4454-9180-777A645D1ED4}" srcOrd="5" destOrd="0" presId="urn:microsoft.com/office/officeart/2016/7/layout/RepeatingBendingProcessNew"/>
    <dgm:cxn modelId="{08CDDBE0-57EB-47BA-95C6-B37386945431}" type="presParOf" srcId="{2E60F252-01CE-4454-9180-777A645D1ED4}" destId="{10C2ED7E-B0EC-46B7-85B3-A4853F97CEAD}" srcOrd="0" destOrd="0" presId="urn:microsoft.com/office/officeart/2016/7/layout/RepeatingBendingProcessNew"/>
    <dgm:cxn modelId="{1FA8E019-15D3-452D-81EB-735B6DFE10D2}" type="presParOf" srcId="{A17A57F0-5589-44E6-A88D-167D1344E1F3}" destId="{0680036C-7004-4191-B421-795CC56A17A8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9C4615-72C2-4B93-BCFA-193716A14FCE}">
      <dsp:nvSpPr>
        <dsp:cNvPr id="0" name=""/>
        <dsp:cNvSpPr/>
      </dsp:nvSpPr>
      <dsp:spPr>
        <a:xfrm>
          <a:off x="2819732" y="1549259"/>
          <a:ext cx="6180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8048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12540" y="1591736"/>
        <a:ext cx="32432" cy="6486"/>
      </dsp:txXfrm>
    </dsp:sp>
    <dsp:sp modelId="{7400464F-728F-44C1-8C95-C81B5505FF51}">
      <dsp:nvSpPr>
        <dsp:cNvPr id="0" name=""/>
        <dsp:cNvSpPr/>
      </dsp:nvSpPr>
      <dsp:spPr>
        <a:xfrm>
          <a:off x="1321" y="748916"/>
          <a:ext cx="2820211" cy="16921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193" tIns="145058" rIns="138193" bIns="145058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 dirty="0"/>
            <a:t>Kun je de begrippen omschrijven in je eigen woorden ?</a:t>
          </a:r>
          <a:endParaRPr lang="en-US" sz="2500" kern="1200" dirty="0"/>
        </a:p>
      </dsp:txBody>
      <dsp:txXfrm>
        <a:off x="1321" y="748916"/>
        <a:ext cx="2820211" cy="1692126"/>
      </dsp:txXfrm>
    </dsp:sp>
    <dsp:sp modelId="{003A5AEE-35B4-40DD-A0E0-762E90ECEAA5}">
      <dsp:nvSpPr>
        <dsp:cNvPr id="0" name=""/>
        <dsp:cNvSpPr/>
      </dsp:nvSpPr>
      <dsp:spPr>
        <a:xfrm>
          <a:off x="1411426" y="2439243"/>
          <a:ext cx="3468860" cy="618048"/>
        </a:xfrm>
        <a:custGeom>
          <a:avLst/>
          <a:gdLst/>
          <a:ahLst/>
          <a:cxnLst/>
          <a:rect l="0" t="0" r="0" b="0"/>
          <a:pathLst>
            <a:path>
              <a:moveTo>
                <a:pt x="3468860" y="0"/>
              </a:moveTo>
              <a:lnTo>
                <a:pt x="3468860" y="326124"/>
              </a:lnTo>
              <a:lnTo>
                <a:pt x="0" y="326124"/>
              </a:lnTo>
              <a:lnTo>
                <a:pt x="0" y="618048"/>
              </a:lnTo>
            </a:path>
          </a:pathLst>
        </a:custGeom>
        <a:noFill/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7632" y="2745024"/>
        <a:ext cx="176449" cy="6486"/>
      </dsp:txXfrm>
    </dsp:sp>
    <dsp:sp modelId="{86DF78EB-718F-4817-B45B-A776C5048CA7}">
      <dsp:nvSpPr>
        <dsp:cNvPr id="0" name=""/>
        <dsp:cNvSpPr/>
      </dsp:nvSpPr>
      <dsp:spPr>
        <a:xfrm>
          <a:off x="3470181" y="748916"/>
          <a:ext cx="2820211" cy="1692126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193" tIns="145058" rIns="138193" bIns="145058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Kan </a:t>
          </a:r>
          <a:r>
            <a:rPr lang="en-US" sz="2500" kern="1200" dirty="0" err="1"/>
            <a:t>ik</a:t>
          </a:r>
          <a:r>
            <a:rPr lang="en-US" sz="2500" kern="1200" dirty="0"/>
            <a:t> al de </a:t>
          </a:r>
          <a:r>
            <a:rPr lang="en-US" sz="2500" kern="1200" dirty="0" err="1"/>
            <a:t>vaardigheden</a:t>
          </a:r>
          <a:r>
            <a:rPr lang="en-US" sz="2500" kern="1200" dirty="0"/>
            <a:t> </a:t>
          </a:r>
          <a:r>
            <a:rPr lang="en-US" sz="2500" kern="1200" dirty="0" err="1"/>
            <a:t>toepassen</a:t>
          </a:r>
          <a:r>
            <a:rPr lang="en-US" sz="2500" kern="1200" dirty="0"/>
            <a:t> ?</a:t>
          </a:r>
        </a:p>
      </dsp:txBody>
      <dsp:txXfrm>
        <a:off x="3470181" y="748916"/>
        <a:ext cx="2820211" cy="1692126"/>
      </dsp:txXfrm>
    </dsp:sp>
    <dsp:sp modelId="{2E60F252-01CE-4454-9180-777A645D1ED4}">
      <dsp:nvSpPr>
        <dsp:cNvPr id="0" name=""/>
        <dsp:cNvSpPr/>
      </dsp:nvSpPr>
      <dsp:spPr>
        <a:xfrm>
          <a:off x="2819732" y="3890035"/>
          <a:ext cx="6180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8048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12540" y="3932512"/>
        <a:ext cx="32432" cy="6486"/>
      </dsp:txXfrm>
    </dsp:sp>
    <dsp:sp modelId="{AB5DAE57-411C-4594-A2C1-FA49B1606A85}">
      <dsp:nvSpPr>
        <dsp:cNvPr id="0" name=""/>
        <dsp:cNvSpPr/>
      </dsp:nvSpPr>
      <dsp:spPr>
        <a:xfrm>
          <a:off x="1321" y="3089691"/>
          <a:ext cx="2820211" cy="1692126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193" tIns="145058" rIns="138193" bIns="145058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 dirty="0"/>
            <a:t>Oefenen met de Gemengde opgaven / Herhaling</a:t>
          </a:r>
          <a:endParaRPr lang="en-US" sz="2500" kern="1200" dirty="0"/>
        </a:p>
      </dsp:txBody>
      <dsp:txXfrm>
        <a:off x="1321" y="3089691"/>
        <a:ext cx="2820211" cy="1692126"/>
      </dsp:txXfrm>
    </dsp:sp>
    <dsp:sp modelId="{0680036C-7004-4191-B421-795CC56A17A8}">
      <dsp:nvSpPr>
        <dsp:cNvPr id="0" name=""/>
        <dsp:cNvSpPr/>
      </dsp:nvSpPr>
      <dsp:spPr>
        <a:xfrm>
          <a:off x="3470181" y="3089691"/>
          <a:ext cx="2820211" cy="1692126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193" tIns="145058" rIns="138193" bIns="145058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 dirty="0"/>
            <a:t>Alles geleerd ? D-toets maken als proeftoets en nakijken</a:t>
          </a:r>
          <a:endParaRPr lang="en-US" sz="2500" kern="1200" dirty="0"/>
        </a:p>
      </dsp:txBody>
      <dsp:txXfrm>
        <a:off x="3470181" y="3089691"/>
        <a:ext cx="2820211" cy="1692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1CABBF-3776-40E1-8872-97FE97728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8CF66A7-480B-4C3B-B51E-EC1BF71494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11E5100-3501-4A02-A116-329FD76EF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AE9CB7-3D1A-4878-B6F3-74242B707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B8EE1F-E938-4F9E-8B7A-9CE4D4CA0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6608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0D2C8A-5417-4C1F-A849-319EC1A43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1ADC603-76AD-4C2A-9A23-50CD275DAB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481C2D5-4C3B-4AEA-A98F-B10A69768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C1C1B58-D7D6-4EBB-B270-63416E5D6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469FBB-42DD-4840-AD45-A6A39EC57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102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0E2DF71-89A9-448C-A6A3-9E34867768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5939E74-12C1-485B-B3DA-EAD417B6F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FE6E0D-C041-47D8-8EDC-C2C13DB14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1A8382-DC14-4B33-9E76-64F39D21E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C71B26D-D5E9-4F5B-A9E4-DF3E71D78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138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18D3DB-24D7-4DBC-89B4-BA48E61CE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CD1FCEB-A958-44F8-A8B8-81113C479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838AA8E-45A4-420B-A2B0-A00B03302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EFA1BC-5263-4F7A-9786-ED524AA5D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275E784-298C-4B9D-A52E-FF41D48AA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656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9BDE56-E438-4A91-8A1A-93896C446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2F0FFDA-2532-4205-86AF-1F9EE7246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10D64B-CFC7-4C9B-86F2-D123C645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B3A4CAD-1ED6-4D9A-B762-A7F9FB26C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D6069FB-E593-4805-BF67-C19193ACB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279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4AD25F-C6ED-4BF3-96CA-6746FCE20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6FEA84-0C8A-4E11-BAEE-BBC484C52A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869F192-3592-4A54-BD67-6BB2E4EE2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85BDC0C-4588-40D3-8CBA-0C4CFD74F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DDF5DF2-7560-40C1-9BD7-61F72E56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9BF1BF-2BB1-41FC-8E2F-BCB25A1C5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6742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2A43C2-60B8-4B69-A672-601230F83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975478B-6CA9-4499-8B63-CB765DE29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ED1E1C8-A24A-4C83-AEEC-B8B5407C20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E2E5966-B0F3-456C-B078-C9367F856A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DCC99E4-CAED-473E-A01B-B9C546C10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BD4F59B-40AF-416D-AD1F-F4217923B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A70EAEB-665F-4E63-AAEE-C0E69A974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EEFBF30-DC6C-4399-96DD-7CF0F5748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184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28953-F3C7-403F-B409-462139609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DFBAF60-62F7-4727-9E0E-A79D2DAD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268E890-AA4F-4A5A-8158-6E5A8F8C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95BD6AA-41CC-4212-BFC5-E29D18E77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7439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EE0BCE2-7E65-4895-B637-434E5ABCA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4625B89-658E-4C2A-9C3A-18697521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248D63D-63B5-494F-AE5A-C06225D8C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024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A059A-79EE-4114-9AC5-706C5872C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E53E21-664D-44A1-B1A8-D7610C056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14773CD-F47B-496C-9517-F9A03B7F0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146FBF8-2780-439E-B56F-6727014D9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27A8E2E-9741-4790-AB7A-A9E4CCF54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25103F7-96E2-4453-BBF0-7C37F9B15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2807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C4C850-2CAD-4C22-89DD-31B4B2F8D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722E1F9-9680-4445-B724-E46087339F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19FE185-049B-42BD-B52C-A41C0A5D1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05F5FA4-09F2-4755-854D-525D85F08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8E0208B-472F-4768-B53A-EA5A07D3D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D17D2D6-B1CB-4BC0-A9EA-8A574B745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497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757B946-2F94-4745-8566-F1FB41CFB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51390E5-508A-49F4-B206-ED28C328E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18A004-61E8-4BEB-B78D-BE8DE2AA15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2B04F-BE15-4053-BE91-338CFDA05189}" type="datetimeFigureOut">
              <a:rPr lang="nl-NL" smtClean="0"/>
              <a:t>4-2-2021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FD69B03-6AEA-477B-B4E8-BDED92D73A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AB64D4-598A-444E-AAFD-5B9114FA3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81C0A-1EA3-4481-8C64-8CF2EA9AF64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288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BCAEA92-A80A-4B0E-93BB-23C8F8C991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12" b="538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052BCC9-A57F-4E31-B65D-79BF729D66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nl-NL" sz="4000" dirty="0"/>
              <a:t>Wiskunde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4CF7363-D87F-4DD2-820F-742D9CAE8A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/>
          </a:bodyPr>
          <a:lstStyle/>
          <a:p>
            <a:r>
              <a:rPr lang="nl-NL" sz="2000" dirty="0"/>
              <a:t>Proeftoets 2.0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448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eteluchtballonnen boven de wolken">
            <a:extLst>
              <a:ext uri="{FF2B5EF4-FFF2-40B4-BE49-F238E27FC236}">
                <a16:creationId xmlns:a16="http://schemas.microsoft.com/office/drawing/2014/main" id="{EB976FBE-BB83-406F-9B6D-F7B6D9E7F8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661" r="9091" b="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862BE82-D00D-42C1-BF16-93AA37870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6D92C2D-1D3D-4974-918C-06579FB35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33" y="-2"/>
            <a:ext cx="5441859" cy="5654940"/>
          </a:xfrm>
          <a:custGeom>
            <a:avLst/>
            <a:gdLst>
              <a:gd name="connsiteX0" fmla="*/ 0 w 5441859"/>
              <a:gd name="connsiteY0" fmla="*/ 0 h 5654940"/>
              <a:gd name="connsiteX1" fmla="*/ 4400492 w 5441859"/>
              <a:gd name="connsiteY1" fmla="*/ 0 h 5654940"/>
              <a:gd name="connsiteX2" fmla="*/ 4484767 w 5441859"/>
              <a:gd name="connsiteY2" fmla="*/ 76595 h 5654940"/>
              <a:gd name="connsiteX3" fmla="*/ 5441859 w 5441859"/>
              <a:gd name="connsiteY3" fmla="*/ 2387221 h 5654940"/>
              <a:gd name="connsiteX4" fmla="*/ 2174140 w 5441859"/>
              <a:gd name="connsiteY4" fmla="*/ 5654940 h 5654940"/>
              <a:gd name="connsiteX5" fmla="*/ 156693 w 5441859"/>
              <a:gd name="connsiteY5" fmla="*/ 4957981 h 5654940"/>
              <a:gd name="connsiteX6" fmla="*/ 0 w 5441859"/>
              <a:gd name="connsiteY6" fmla="*/ 4820612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0" y="0"/>
                </a:moveTo>
                <a:lnTo>
                  <a:pt x="4400492" y="0"/>
                </a:lnTo>
                <a:lnTo>
                  <a:pt x="4484767" y="76595"/>
                </a:lnTo>
                <a:cubicBezTo>
                  <a:pt x="5076108" y="667936"/>
                  <a:pt x="5441859" y="1484866"/>
                  <a:pt x="5441859" y="2387221"/>
                </a:cubicBezTo>
                <a:cubicBezTo>
                  <a:pt x="5441859" y="4191932"/>
                  <a:pt x="3978851" y="5654940"/>
                  <a:pt x="2174140" y="5654940"/>
                </a:cubicBezTo>
                <a:cubicBezTo>
                  <a:pt x="1412778" y="5654940"/>
                  <a:pt x="712231" y="5394557"/>
                  <a:pt x="156693" y="4957981"/>
                </a:cubicBezTo>
                <a:lnTo>
                  <a:pt x="0" y="4820612"/>
                </a:ln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166F5B3-797B-4F46-A5D1-E06F88F9E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242" y="632990"/>
            <a:ext cx="4062643" cy="10434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/>
              <a:t>Wat gaan we doen ?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17A1E31-D995-47E8-BDEF-D79BD1E7DD9D}"/>
              </a:ext>
            </a:extLst>
          </p:cNvPr>
          <p:cNvSpPr txBox="1"/>
          <p:nvPr/>
        </p:nvSpPr>
        <p:spPr>
          <a:xfrm>
            <a:off x="520242" y="1774372"/>
            <a:ext cx="4062642" cy="27540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Proeftoets</a:t>
            </a:r>
            <a:r>
              <a:rPr lang="en-US" sz="2400" dirty="0"/>
              <a:t> </a:t>
            </a:r>
            <a:r>
              <a:rPr lang="en-US" sz="2400" dirty="0" err="1"/>
              <a:t>bespreken</a:t>
            </a:r>
            <a:endParaRPr lang="en-US" sz="24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Vragen</a:t>
            </a:r>
            <a:endParaRPr lang="en-US" sz="24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Hoe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leren</a:t>
            </a:r>
            <a:r>
              <a:rPr lang="en-US" sz="2400" dirty="0"/>
              <a:t> </a:t>
            </a:r>
            <a:r>
              <a:rPr lang="en-US" sz="2400" dirty="0" err="1"/>
              <a:t>voor</a:t>
            </a:r>
            <a:r>
              <a:rPr lang="en-US" sz="2400" dirty="0"/>
              <a:t> de </a:t>
            </a:r>
            <a:r>
              <a:rPr lang="en-US" sz="2400" dirty="0" err="1"/>
              <a:t>toets</a:t>
            </a:r>
            <a:endParaRPr lang="en-US" sz="2400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4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8133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1169AE-6160-44F8-9897-43DFB5B01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l-NL" sz="3600" dirty="0">
                <a:solidFill>
                  <a:srgbClr val="FFFFFF"/>
                </a:solidFill>
              </a:rPr>
              <a:t>Opdracht 1 &amp; 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3AA4FCB4-6286-4D5F-98B8-5FA52975F5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49032" y="340622"/>
                <a:ext cx="6555347" cy="5546047"/>
              </a:xfrm>
            </p:spPr>
            <p:txBody>
              <a:bodyPr anchor="ctr">
                <a:normAutofit fontScale="92500" lnSpcReduction="20000"/>
              </a:bodyPr>
              <a:lstStyle/>
              <a:p>
                <a:r>
                  <a:rPr lang="nl-NL" sz="2000" dirty="0"/>
                  <a:t>Opdracht 1 is theorie </a:t>
                </a:r>
                <a:r>
                  <a:rPr lang="nl-NL" sz="2000" dirty="0">
                    <a:sym typeface="Wingdings" panose="05000000000000000000" pitchFamily="2" charset="2"/>
                  </a:rPr>
                  <a:t> Leerwerk</a:t>
                </a:r>
              </a:p>
              <a:p>
                <a:endParaRPr lang="nl-NL" sz="2000" dirty="0">
                  <a:sym typeface="Wingdings" panose="05000000000000000000" pitchFamily="2" charset="2"/>
                </a:endParaRPr>
              </a:p>
              <a:p>
                <a:r>
                  <a:rPr lang="nl-NL" sz="2000" dirty="0">
                    <a:sym typeface="Wingdings" panose="05000000000000000000" pitchFamily="2" charset="2"/>
                  </a:rPr>
                  <a:t>Opdracht 2</a:t>
                </a:r>
              </a:p>
              <a:p>
                <a:pPr marL="0" indent="0">
                  <a:buNone/>
                </a:pPr>
                <a:r>
                  <a:rPr lang="nl-NL" sz="2000" dirty="0">
                    <a:sym typeface="Wingdings" panose="05000000000000000000" pitchFamily="2" charset="2"/>
                  </a:rPr>
                  <a:t>Overstaande hoeken: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nl-NL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∠</m:t>
                    </m:r>
                  </m:oMath>
                </a14:m>
                <a:r>
                  <a:rPr lang="nl-NL" sz="2000" dirty="0">
                    <a:sym typeface="Wingdings" panose="05000000000000000000" pitchFamily="2" charset="2"/>
                  </a:rPr>
                  <a:t>M4 = 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∠</m:t>
                    </m:r>
                  </m:oMath>
                </a14:m>
                <a:r>
                  <a:rPr lang="nl-NL" sz="2000" dirty="0">
                    <a:sym typeface="Wingdings" panose="05000000000000000000" pitchFamily="2" charset="2"/>
                  </a:rPr>
                  <a:t>M1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∠</m:t>
                    </m:r>
                  </m:oMath>
                </a14:m>
                <a:r>
                  <a:rPr lang="nl-NL" sz="2000" dirty="0">
                    <a:sym typeface="Wingdings" panose="05000000000000000000" pitchFamily="2" charset="2"/>
                  </a:rPr>
                  <a:t>M5 = 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∠</m:t>
                    </m:r>
                  </m:oMath>
                </a14:m>
                <a:r>
                  <a:rPr lang="nl-NL" sz="2000" dirty="0">
                    <a:sym typeface="Wingdings" panose="05000000000000000000" pitchFamily="2" charset="2"/>
                  </a:rPr>
                  <a:t>M23</a:t>
                </a:r>
              </a:p>
              <a:p>
                <a:pPr marL="0" indent="0">
                  <a:buNone/>
                </a:pPr>
                <a:endParaRPr lang="nl-NL" sz="2000" dirty="0">
                  <a:sym typeface="Wingdings" panose="05000000000000000000" pitchFamily="2" charset="2"/>
                </a:endParaRPr>
              </a:p>
              <a:p>
                <a:pPr marL="0" indent="0">
                  <a:buNone/>
                </a:pPr>
                <a:r>
                  <a:rPr lang="nl-NL" sz="2000" dirty="0">
                    <a:sym typeface="Wingdings" panose="05000000000000000000" pitchFamily="2" charset="2"/>
                  </a:rPr>
                  <a:t>Hoek M1 =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∠</m:t>
                    </m:r>
                  </m:oMath>
                </a14:m>
                <a:r>
                  <a:rPr lang="nl-NL" sz="2000" dirty="0">
                    <a:sym typeface="Wingdings" panose="05000000000000000000" pitchFamily="2" charset="2"/>
                  </a:rPr>
                  <a:t>M4 = 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∠</m:t>
                    </m:r>
                  </m:oMath>
                </a14:m>
                <a:r>
                  <a:rPr lang="nl-NL" sz="2000" dirty="0">
                    <a:sym typeface="Wingdings" panose="05000000000000000000" pitchFamily="2" charset="2"/>
                  </a:rPr>
                  <a:t>M1 = 50° </a:t>
                </a:r>
              </a:p>
              <a:p>
                <a:pPr marL="0" indent="0">
                  <a:buNone/>
                </a:pPr>
                <a:r>
                  <a:rPr lang="nl-NL" sz="2000" dirty="0">
                    <a:sym typeface="Wingdings" panose="05000000000000000000" pitchFamily="2" charset="2"/>
                  </a:rPr>
                  <a:t>Want het zijn overstaande hoeken</a:t>
                </a:r>
              </a:p>
              <a:p>
                <a:pPr marL="0" indent="0">
                  <a:buNone/>
                </a:pPr>
                <a:endParaRPr lang="nl-NL" sz="2000" dirty="0">
                  <a:sym typeface="Wingdings" panose="05000000000000000000" pitchFamily="2" charset="2"/>
                </a:endParaRPr>
              </a:p>
              <a:p>
                <a:pPr marL="0" indent="0">
                  <a:buNone/>
                </a:pPr>
                <a:r>
                  <a:rPr lang="nl-NL" sz="2000" dirty="0">
                    <a:sym typeface="Wingdings" panose="05000000000000000000" pitchFamily="2" charset="2"/>
                  </a:rPr>
                  <a:t>Hoek M2 =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∠</m:t>
                    </m:r>
                  </m:oMath>
                </a14:m>
                <a:r>
                  <a:rPr lang="nl-NL" sz="2000" dirty="0">
                    <a:sym typeface="Wingdings" panose="05000000000000000000" pitchFamily="2" charset="2"/>
                  </a:rPr>
                  <a:t>M3 = 90° = 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∠</m:t>
                    </m:r>
                  </m:oMath>
                </a14:m>
                <a:r>
                  <a:rPr lang="nl-NL" sz="2000" dirty="0">
                    <a:sym typeface="Wingdings" panose="05000000000000000000" pitchFamily="2" charset="2"/>
                  </a:rPr>
                  <a:t>M12 </a:t>
                </a:r>
              </a:p>
              <a:p>
                <a:pPr marL="0" indent="0">
                  <a:buNone/>
                </a:pPr>
                <a:r>
                  <a:rPr lang="nl-NL" sz="2000" dirty="0">
                    <a:sym typeface="Wingdings" panose="05000000000000000000" pitchFamily="2" charset="2"/>
                  </a:rPr>
                  <a:t>(want </a:t>
                </a: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∠</m:t>
                    </m:r>
                  </m:oMath>
                </a14:m>
                <a:r>
                  <a:rPr lang="nl-NL" sz="2000" dirty="0">
                    <a:sym typeface="Wingdings" panose="05000000000000000000" pitchFamily="2" charset="2"/>
                  </a:rPr>
                  <a:t>M123 is gestrekte hoek)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∠</m:t>
                    </m:r>
                  </m:oMath>
                </a14:m>
                <a:r>
                  <a:rPr lang="nl-NL" sz="2000" dirty="0">
                    <a:sym typeface="Wingdings" panose="05000000000000000000" pitchFamily="2" charset="2"/>
                  </a:rPr>
                  <a:t>M1 = 50°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nl-NL" sz="20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∠</m:t>
                    </m:r>
                  </m:oMath>
                </a14:m>
                <a:r>
                  <a:rPr lang="nl-NL" sz="2000" dirty="0">
                    <a:sym typeface="Wingdings" panose="05000000000000000000" pitchFamily="2" charset="2"/>
                  </a:rPr>
                  <a:t>M2 = 90 – 50 = 40°</a:t>
                </a:r>
              </a:p>
            </p:txBody>
          </p:sp>
        </mc:Choice>
        <mc:Fallback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3AA4FCB4-6286-4D5F-98B8-5FA52975F5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49032" y="340622"/>
                <a:ext cx="6555347" cy="5546047"/>
              </a:xfrm>
              <a:blipFill>
                <a:blip r:embed="rId2"/>
                <a:stretch>
                  <a:fillRect l="-83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ep 10">
            <a:extLst>
              <a:ext uri="{FF2B5EF4-FFF2-40B4-BE49-F238E27FC236}">
                <a16:creationId xmlns:a16="http://schemas.microsoft.com/office/drawing/2014/main" id="{EEFD68E7-E686-4462-BBB1-DE19494E4901}"/>
              </a:ext>
            </a:extLst>
          </p:cNvPr>
          <p:cNvGrpSpPr/>
          <p:nvPr/>
        </p:nvGrpSpPr>
        <p:grpSpPr>
          <a:xfrm>
            <a:off x="8420418" y="2886626"/>
            <a:ext cx="3447732" cy="3330575"/>
            <a:chOff x="0" y="0"/>
            <a:chExt cx="1466616" cy="1384300"/>
          </a:xfrm>
        </p:grpSpPr>
        <p:sp>
          <p:nvSpPr>
            <p:cNvPr id="13" name="Tekstvak 17">
              <a:extLst>
                <a:ext uri="{FF2B5EF4-FFF2-40B4-BE49-F238E27FC236}">
                  <a16:creationId xmlns:a16="http://schemas.microsoft.com/office/drawing/2014/main" id="{389B9B11-F2E9-4BEC-ACE5-AE374759CDB4}"/>
                </a:ext>
              </a:extLst>
            </p:cNvPr>
            <p:cNvSpPr txBox="1"/>
            <p:nvPr/>
          </p:nvSpPr>
          <p:spPr>
            <a:xfrm>
              <a:off x="743271" y="1099205"/>
              <a:ext cx="304800" cy="2794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nl-NL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5" name="Tekstvak 18">
              <a:extLst>
                <a:ext uri="{FF2B5EF4-FFF2-40B4-BE49-F238E27FC236}">
                  <a16:creationId xmlns:a16="http://schemas.microsoft.com/office/drawing/2014/main" id="{23167C42-EDED-4AA8-AE08-9C52F8B9B0D6}"/>
                </a:ext>
              </a:extLst>
            </p:cNvPr>
            <p:cNvSpPr txBox="1"/>
            <p:nvPr/>
          </p:nvSpPr>
          <p:spPr>
            <a:xfrm>
              <a:off x="1105181" y="825847"/>
              <a:ext cx="304800" cy="2794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nl-NL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7" name="Tekstvak 19">
              <a:extLst>
                <a:ext uri="{FF2B5EF4-FFF2-40B4-BE49-F238E27FC236}">
                  <a16:creationId xmlns:a16="http://schemas.microsoft.com/office/drawing/2014/main" id="{189A4455-0759-483A-9517-7AD6E8D5B896}"/>
                </a:ext>
              </a:extLst>
            </p:cNvPr>
            <p:cNvSpPr txBox="1"/>
            <p:nvPr/>
          </p:nvSpPr>
          <p:spPr>
            <a:xfrm>
              <a:off x="1041654" y="196355"/>
              <a:ext cx="304800" cy="2794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nl-NL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9" name="Tekstvak 20">
              <a:extLst>
                <a:ext uri="{FF2B5EF4-FFF2-40B4-BE49-F238E27FC236}">
                  <a16:creationId xmlns:a16="http://schemas.microsoft.com/office/drawing/2014/main" id="{80D56EDE-C028-433E-B8AA-2BEF1AA3953A}"/>
                </a:ext>
              </a:extLst>
            </p:cNvPr>
            <p:cNvSpPr txBox="1"/>
            <p:nvPr/>
          </p:nvSpPr>
          <p:spPr>
            <a:xfrm>
              <a:off x="221582" y="25025"/>
              <a:ext cx="304800" cy="2794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nl-NL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21" name="Tekstvak 21">
              <a:extLst>
                <a:ext uri="{FF2B5EF4-FFF2-40B4-BE49-F238E27FC236}">
                  <a16:creationId xmlns:a16="http://schemas.microsoft.com/office/drawing/2014/main" id="{5762381E-8D02-47A9-BB21-87183C9489DD}"/>
                </a:ext>
              </a:extLst>
            </p:cNvPr>
            <p:cNvSpPr txBox="1"/>
            <p:nvPr/>
          </p:nvSpPr>
          <p:spPr>
            <a:xfrm>
              <a:off x="50252" y="793121"/>
              <a:ext cx="304800" cy="27940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nl-NL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grpSp>
          <p:nvGrpSpPr>
            <p:cNvPr id="22" name="Groep 21">
              <a:extLst>
                <a:ext uri="{FF2B5EF4-FFF2-40B4-BE49-F238E27FC236}">
                  <a16:creationId xmlns:a16="http://schemas.microsoft.com/office/drawing/2014/main" id="{AA90FCDD-3460-41DD-9FCD-2C09F7195EB4}"/>
                </a:ext>
              </a:extLst>
            </p:cNvPr>
            <p:cNvGrpSpPr/>
            <p:nvPr/>
          </p:nvGrpSpPr>
          <p:grpSpPr>
            <a:xfrm>
              <a:off x="0" y="0"/>
              <a:ext cx="1466616" cy="1384300"/>
              <a:chOff x="0" y="0"/>
              <a:chExt cx="1466616" cy="1384300"/>
            </a:xfrm>
          </p:grpSpPr>
          <p:cxnSp>
            <p:nvCxnSpPr>
              <p:cNvPr id="23" name="Rechte verbindingslijn 22">
                <a:extLst>
                  <a:ext uri="{FF2B5EF4-FFF2-40B4-BE49-F238E27FC236}">
                    <a16:creationId xmlns:a16="http://schemas.microsoft.com/office/drawing/2014/main" id="{0A39911D-0E39-4BB2-9D34-9AE10404C44C}"/>
                  </a:ext>
                </a:extLst>
              </p:cNvPr>
              <p:cNvCxnSpPr/>
              <p:nvPr/>
            </p:nvCxnSpPr>
            <p:spPr>
              <a:xfrm flipH="1">
                <a:off x="621792" y="0"/>
                <a:ext cx="0" cy="138430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23">
                <a:extLst>
                  <a:ext uri="{FF2B5EF4-FFF2-40B4-BE49-F238E27FC236}">
                    <a16:creationId xmlns:a16="http://schemas.microsoft.com/office/drawing/2014/main" id="{8BEC2176-9A31-4F38-9EF3-3515DFF792DC}"/>
                  </a:ext>
                </a:extLst>
              </p:cNvPr>
              <p:cNvCxnSpPr/>
              <p:nvPr/>
            </p:nvCxnSpPr>
            <p:spPr>
              <a:xfrm>
                <a:off x="0" y="190379"/>
                <a:ext cx="1314450" cy="114300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4">
                <a:extLst>
                  <a:ext uri="{FF2B5EF4-FFF2-40B4-BE49-F238E27FC236}">
                    <a16:creationId xmlns:a16="http://schemas.microsoft.com/office/drawing/2014/main" id="{903D3581-C764-46C0-9FF1-AB9914D128E5}"/>
                  </a:ext>
                </a:extLst>
              </p:cNvPr>
              <p:cNvCxnSpPr/>
              <p:nvPr/>
            </p:nvCxnSpPr>
            <p:spPr>
              <a:xfrm rot="5400000" flipH="1">
                <a:off x="1034616" y="281920"/>
                <a:ext cx="0" cy="86400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kstvak 15">
                <a:extLst>
                  <a:ext uri="{FF2B5EF4-FFF2-40B4-BE49-F238E27FC236}">
                    <a16:creationId xmlns:a16="http://schemas.microsoft.com/office/drawing/2014/main" id="{1E893347-2E6F-46CB-8EE2-C14723A6D482}"/>
                  </a:ext>
                </a:extLst>
              </p:cNvPr>
              <p:cNvSpPr txBox="1"/>
              <p:nvPr/>
            </p:nvSpPr>
            <p:spPr>
              <a:xfrm>
                <a:off x="304359" y="317633"/>
                <a:ext cx="425450" cy="2857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nl-NL" sz="12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50</a:t>
                </a:r>
                <a:r>
                  <a:rPr lang="nl-NL" sz="12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°</a:t>
                </a:r>
                <a:endParaRPr lang="nl-NL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kstvak 16">
                <a:extLst>
                  <a:ext uri="{FF2B5EF4-FFF2-40B4-BE49-F238E27FC236}">
                    <a16:creationId xmlns:a16="http://schemas.microsoft.com/office/drawing/2014/main" id="{1084A43B-C515-4D02-8EC5-AF5F26F9C7B2}"/>
                  </a:ext>
                </a:extLst>
              </p:cNvPr>
              <p:cNvSpPr txBox="1"/>
              <p:nvPr/>
            </p:nvSpPr>
            <p:spPr>
              <a:xfrm>
                <a:off x="290884" y="639117"/>
                <a:ext cx="425450" cy="2857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nl-NL" sz="1200" b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M</a:t>
                </a:r>
                <a:endParaRPr lang="nl-NL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8" name="Rechte verbindingslijn 27">
                <a:extLst>
                  <a:ext uri="{FF2B5EF4-FFF2-40B4-BE49-F238E27FC236}">
                    <a16:creationId xmlns:a16="http://schemas.microsoft.com/office/drawing/2014/main" id="{42EB2974-FFB5-4FDD-8E04-0F91502F5A87}"/>
                  </a:ext>
                </a:extLst>
              </p:cNvPr>
              <p:cNvCxnSpPr/>
              <p:nvPr/>
            </p:nvCxnSpPr>
            <p:spPr>
              <a:xfrm>
                <a:off x="633543" y="600616"/>
                <a:ext cx="10795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Rechte verbindingslijn 28">
                <a:extLst>
                  <a:ext uri="{FF2B5EF4-FFF2-40B4-BE49-F238E27FC236}">
                    <a16:creationId xmlns:a16="http://schemas.microsoft.com/office/drawing/2014/main" id="{C1425D18-E419-4F15-AD32-AB0E2CF254AC}"/>
                  </a:ext>
                </a:extLst>
              </p:cNvPr>
              <p:cNvCxnSpPr/>
              <p:nvPr/>
            </p:nvCxnSpPr>
            <p:spPr>
              <a:xfrm rot="5400000">
                <a:off x="689132" y="653231"/>
                <a:ext cx="10795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634555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1169AE-6160-44F8-9897-43DFB5B01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l-NL" sz="3600" dirty="0">
                <a:solidFill>
                  <a:srgbClr val="FFFFFF"/>
                </a:solidFill>
              </a:rPr>
              <a:t>Opdracht 3</a:t>
            </a:r>
            <a:br>
              <a:rPr lang="nl-NL" sz="3600" dirty="0">
                <a:solidFill>
                  <a:srgbClr val="FFFFFF"/>
                </a:solidFill>
              </a:rPr>
            </a:br>
            <a:r>
              <a:rPr lang="nl-NL" sz="3600" dirty="0">
                <a:solidFill>
                  <a:srgbClr val="FFFFFF"/>
                </a:solidFill>
              </a:rPr>
              <a:t>Opdracht 4</a:t>
            </a:r>
            <a:br>
              <a:rPr lang="nl-NL" sz="3600" dirty="0">
                <a:solidFill>
                  <a:srgbClr val="FFFFFF"/>
                </a:solidFill>
              </a:rPr>
            </a:br>
            <a:r>
              <a:rPr lang="nl-NL" sz="3600" dirty="0">
                <a:solidFill>
                  <a:srgbClr val="FFFFFF"/>
                </a:solidFill>
              </a:rPr>
              <a:t>(</a:t>
            </a:r>
            <a:r>
              <a:rPr lang="nl-NL" sz="3600" dirty="0" err="1">
                <a:solidFill>
                  <a:srgbClr val="FFFFFF"/>
                </a:solidFill>
              </a:rPr>
              <a:t>geogebra</a:t>
            </a:r>
            <a:r>
              <a:rPr lang="nl-NL" sz="3600" dirty="0">
                <a:solidFill>
                  <a:srgbClr val="FFFFFF"/>
                </a:solidFill>
              </a:rPr>
              <a:t>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3AA4FCB4-6286-4D5F-98B8-5FA52975F5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49032" y="340622"/>
                <a:ext cx="6555347" cy="5546047"/>
              </a:xfrm>
            </p:spPr>
            <p:txBody>
              <a:bodyPr anchor="ctr">
                <a:normAutofit/>
              </a:bodyPr>
              <a:lstStyle/>
              <a:p>
                <a:r>
                  <a:rPr lang="nl-NL" dirty="0"/>
                  <a:t>Teken driehoek </a:t>
                </a:r>
                <a:r>
                  <a:rPr lang="nl-NL" i="1" dirty="0"/>
                  <a:t>PQR</a:t>
                </a:r>
                <a:r>
                  <a:rPr lang="nl-NL" dirty="0"/>
                  <a:t> met </a:t>
                </a:r>
                <a:r>
                  <a:rPr lang="nl-NL" i="1" dirty="0"/>
                  <a:t>PQ</a:t>
                </a:r>
                <a:r>
                  <a:rPr lang="nl-NL" dirty="0"/>
                  <a:t> = 6 cm,</a:t>
                </a:r>
              </a:p>
              <a:p>
                <a:pPr marL="0" indent="0">
                  <a:buNone/>
                </a:pPr>
                <a:r>
                  <a:rPr lang="nl-NL" dirty="0"/>
                  <a:t> </a:t>
                </a:r>
                <a14:m>
                  <m:oMath xmlns:m="http://schemas.openxmlformats.org/officeDocument/2006/math">
                    <m:r>
                      <a:rPr lang="nl-NL" i="1">
                        <a:latin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nl-NL" dirty="0"/>
                  <a:t>P = 60° en </a:t>
                </a:r>
                <a14:m>
                  <m:oMath xmlns:m="http://schemas.openxmlformats.org/officeDocument/2006/math">
                    <m:r>
                      <a:rPr lang="nl-NL" i="1">
                        <a:latin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nl-NL" dirty="0"/>
                  <a:t>Q = 40°</a:t>
                </a:r>
              </a:p>
              <a:p>
                <a:endParaRPr lang="nl-NL" sz="2000" dirty="0">
                  <a:sym typeface="Wingdings" panose="05000000000000000000" pitchFamily="2" charset="2"/>
                </a:endParaRPr>
              </a:p>
              <a:p>
                <a:endParaRPr lang="nl-NL" sz="2000" dirty="0">
                  <a:sym typeface="Wingdings" panose="05000000000000000000" pitchFamily="2" charset="2"/>
                </a:endParaRPr>
              </a:p>
              <a:p>
                <a:endParaRPr lang="nl-NL" sz="2000" dirty="0">
                  <a:sym typeface="Wingdings" panose="05000000000000000000" pitchFamily="2" charset="2"/>
                </a:endParaRPr>
              </a:p>
              <a:p>
                <a:endParaRPr lang="nl-NL" sz="2000" dirty="0">
                  <a:sym typeface="Wingdings" panose="05000000000000000000" pitchFamily="2" charset="2"/>
                </a:endParaRPr>
              </a:p>
              <a:p>
                <a:endParaRPr lang="nl-NL" sz="2000" dirty="0">
                  <a:sym typeface="Wingdings" panose="05000000000000000000" pitchFamily="2" charset="2"/>
                </a:endParaRPr>
              </a:p>
              <a:p>
                <a:endParaRPr lang="nl-NL" sz="2000" dirty="0">
                  <a:sym typeface="Wingdings" panose="05000000000000000000" pitchFamily="2" charset="2"/>
                </a:endParaRPr>
              </a:p>
              <a:p>
                <a:endParaRPr lang="nl-NL" sz="2000" dirty="0">
                  <a:sym typeface="Wingdings" panose="05000000000000000000" pitchFamily="2" charset="2"/>
                </a:endParaRPr>
              </a:p>
              <a:p>
                <a:endParaRPr lang="nl-NL" sz="2000" dirty="0">
                  <a:sym typeface="Wingdings" panose="05000000000000000000" pitchFamily="2" charset="2"/>
                </a:endParaRPr>
              </a:p>
              <a:p>
                <a:endParaRPr lang="nl-NL" sz="2000" dirty="0">
                  <a:sym typeface="Wingdings" panose="05000000000000000000" pitchFamily="2" charset="2"/>
                </a:endParaRPr>
              </a:p>
              <a:p>
                <a:endParaRPr lang="nl-NL" sz="2000" dirty="0"/>
              </a:p>
            </p:txBody>
          </p:sp>
        </mc:Choice>
        <mc:Fallback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3AA4FCB4-6286-4D5F-98B8-5FA52975F5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49032" y="340622"/>
                <a:ext cx="6555347" cy="5546047"/>
              </a:xfrm>
              <a:blipFill>
                <a:blip r:embed="rId2"/>
                <a:stretch>
                  <a:fillRect l="-167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0269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41169AE-6160-44F8-9897-43DFB5B01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l-NL" sz="3600" dirty="0">
                <a:solidFill>
                  <a:srgbClr val="FFFFFF"/>
                </a:solidFill>
              </a:rPr>
              <a:t>Opdracht 5</a:t>
            </a:r>
            <a:br>
              <a:rPr lang="nl-NL" sz="3600" dirty="0">
                <a:solidFill>
                  <a:srgbClr val="FFFFFF"/>
                </a:solidFill>
              </a:rPr>
            </a:br>
            <a:r>
              <a:rPr lang="nl-NL" sz="3600" dirty="0">
                <a:solidFill>
                  <a:srgbClr val="FFFFFF"/>
                </a:solidFill>
              </a:rPr>
              <a:t>Opdracht 6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A4FCB4-6286-4D5F-98B8-5FA52975F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0" y="480565"/>
            <a:ext cx="6555347" cy="5546047"/>
          </a:xfrm>
        </p:spPr>
        <p:txBody>
          <a:bodyPr anchor="ctr">
            <a:normAutofit fontScale="62500" lnSpcReduction="20000"/>
          </a:bodyPr>
          <a:lstStyle/>
          <a:p>
            <a:r>
              <a:rPr lang="nl-NL" dirty="0"/>
              <a:t>Welke soorten symmetrie ?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Lijn: </a:t>
            </a:r>
            <a:r>
              <a:rPr lang="nl-NL" sz="2400" i="1" dirty="0">
                <a:sym typeface="Wingdings" panose="05000000000000000000" pitchFamily="2" charset="2"/>
              </a:rPr>
              <a:t>Rechte lijn van ene kant naar de andere kant, waarbij de ene kant van het figuur </a:t>
            </a:r>
            <a:r>
              <a:rPr lang="nl-NL" sz="2400" i="1" u="sng" dirty="0">
                <a:sym typeface="Wingdings" panose="05000000000000000000" pitchFamily="2" charset="2"/>
              </a:rPr>
              <a:t>dezelfde vorm </a:t>
            </a:r>
            <a:r>
              <a:rPr lang="nl-NL" sz="2400" i="1" dirty="0">
                <a:sym typeface="Wingdings" panose="05000000000000000000" pitchFamily="2" charset="2"/>
              </a:rPr>
              <a:t>heeft als de andere kant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Draai: </a:t>
            </a:r>
            <a:r>
              <a:rPr lang="nl-NL" sz="2400" i="1" dirty="0">
                <a:sym typeface="Wingdings" panose="05000000000000000000" pitchFamily="2" charset="2"/>
              </a:rPr>
              <a:t>Het figuur kan gedraaid worden zonder dat het een andere vorm krijgt/ dat het figuur er anders uitziet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Punt: </a:t>
            </a:r>
            <a:r>
              <a:rPr lang="nl-NL" sz="2600" i="1" dirty="0">
                <a:sym typeface="Wingdings" panose="05000000000000000000" pitchFamily="2" charset="2"/>
              </a:rPr>
              <a:t>Als je het figuur 180° kan draaien zonder dat de vorm verandert.</a:t>
            </a:r>
          </a:p>
          <a:p>
            <a:pPr marL="0" indent="0">
              <a:buNone/>
            </a:pPr>
            <a:endParaRPr lang="nl-NL" sz="2600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2600" dirty="0">
                <a:sym typeface="Wingdings" panose="05000000000000000000" pitchFamily="2" charset="2"/>
              </a:rPr>
              <a:t>Als een figuur </a:t>
            </a:r>
            <a:r>
              <a:rPr lang="nl-NL" sz="2600" dirty="0" err="1">
                <a:sym typeface="Wingdings" panose="05000000000000000000" pitchFamily="2" charset="2"/>
              </a:rPr>
              <a:t>draaisymmetrisch</a:t>
            </a:r>
            <a:r>
              <a:rPr lang="nl-NL" sz="2600" dirty="0">
                <a:sym typeface="Wingdings" panose="05000000000000000000" pitchFamily="2" charset="2"/>
              </a:rPr>
              <a:t> met de kleinste draaihoek van 90°. Is het figuur dan </a:t>
            </a:r>
            <a:r>
              <a:rPr lang="nl-NL" sz="2600" dirty="0" err="1">
                <a:sym typeface="Wingdings" panose="05000000000000000000" pitchFamily="2" charset="2"/>
              </a:rPr>
              <a:t>puntsymmetrisch</a:t>
            </a:r>
            <a:r>
              <a:rPr lang="nl-NL" sz="2600" dirty="0">
                <a:sym typeface="Wingdings" panose="05000000000000000000" pitchFamily="2" charset="2"/>
              </a:rPr>
              <a:t> ?</a:t>
            </a:r>
          </a:p>
          <a:p>
            <a:pPr marL="0" indent="0">
              <a:buNone/>
            </a:pPr>
            <a:r>
              <a:rPr lang="nl-NL" sz="2600" dirty="0">
                <a:sym typeface="Wingdings" panose="05000000000000000000" pitchFamily="2" charset="2"/>
              </a:rPr>
              <a:t>Ja dit figuur is </a:t>
            </a:r>
            <a:r>
              <a:rPr lang="nl-NL" sz="2600" dirty="0" err="1">
                <a:sym typeface="Wingdings" panose="05000000000000000000" pitchFamily="2" charset="2"/>
              </a:rPr>
              <a:t>puntsymmetrisch</a:t>
            </a:r>
            <a:r>
              <a:rPr lang="nl-NL" sz="2600" dirty="0">
                <a:sym typeface="Wingdings" panose="05000000000000000000" pitchFamily="2" charset="2"/>
              </a:rPr>
              <a:t>, want het figuur kan 90° draaien kan het ook 180° draaien.</a:t>
            </a:r>
          </a:p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  <a:sym typeface="Wingdings" panose="05000000000000000000" pitchFamily="2" charset="2"/>
              </a:rPr>
              <a:t>Als een figuur niet </a:t>
            </a:r>
            <a:r>
              <a:rPr lang="nl-NL" dirty="0" err="1">
                <a:solidFill>
                  <a:srgbClr val="FF0000"/>
                </a:solidFill>
                <a:sym typeface="Wingdings" panose="05000000000000000000" pitchFamily="2" charset="2"/>
              </a:rPr>
              <a:t>draaisymmetrisch</a:t>
            </a:r>
            <a:r>
              <a:rPr lang="nl-NL" dirty="0">
                <a:solidFill>
                  <a:srgbClr val="FF0000"/>
                </a:solidFill>
                <a:sym typeface="Wingdings" panose="05000000000000000000" pitchFamily="2" charset="2"/>
              </a:rPr>
              <a:t> is, kan het figuur dan wel </a:t>
            </a:r>
            <a:r>
              <a:rPr lang="nl-NL" dirty="0" err="1">
                <a:solidFill>
                  <a:srgbClr val="FF0000"/>
                </a:solidFill>
                <a:sym typeface="Wingdings" panose="05000000000000000000" pitchFamily="2" charset="2"/>
              </a:rPr>
              <a:t>puntsymmetrisch</a:t>
            </a:r>
            <a:r>
              <a:rPr lang="nl-NL" dirty="0">
                <a:solidFill>
                  <a:srgbClr val="FF0000"/>
                </a:solidFill>
                <a:sym typeface="Wingdings" panose="05000000000000000000" pitchFamily="2" charset="2"/>
              </a:rPr>
              <a:t> zijn ?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Wat is er belangrijk als je zelf een figuur gaat tekenen ?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sz="2000" dirty="0">
                <a:sym typeface="Wingdings" panose="05000000000000000000" pitchFamily="2" charset="2"/>
              </a:rPr>
              <a:t>Netjes en precies tekenen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sz="2000" dirty="0">
                <a:sym typeface="Wingdings" panose="05000000000000000000" pitchFamily="2" charset="2"/>
              </a:rPr>
              <a:t>Weet waar je op moet letten bij het soort symmetrie</a:t>
            </a:r>
          </a:p>
          <a:p>
            <a:endParaRPr lang="nl-NL" sz="2000" dirty="0">
              <a:sym typeface="Wingdings" panose="05000000000000000000" pitchFamily="2" charset="2"/>
            </a:endParaRPr>
          </a:p>
          <a:p>
            <a:r>
              <a:rPr lang="nl-NL" sz="2000" dirty="0"/>
              <a:t>Opdracht 6 is theorie </a:t>
            </a:r>
            <a:r>
              <a:rPr lang="nl-NL" sz="2000" dirty="0">
                <a:sym typeface="Wingdings" panose="05000000000000000000" pitchFamily="2" charset="2"/>
              </a:rPr>
              <a:t> Leerwerk</a:t>
            </a:r>
          </a:p>
        </p:txBody>
      </p:sp>
      <p:pic>
        <p:nvPicPr>
          <p:cNvPr id="11" name="Afbeelding 10" descr="Youtube gaat 3D video leveren - AG Connect">
            <a:extLst>
              <a:ext uri="{FF2B5EF4-FFF2-40B4-BE49-F238E27FC236}">
                <a16:creationId xmlns:a16="http://schemas.microsoft.com/office/drawing/2014/main" id="{DD7C3472-9C70-45F4-93E5-3EF7617982D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2705" y="1668346"/>
            <a:ext cx="1641158" cy="12245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140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F66A575-7835-4400-BEDE-89F2EF034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9CE515F-51E3-425F-A641-D7E588C22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29" y="640080"/>
            <a:ext cx="4225290" cy="55788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Hoe leer je </a:t>
            </a:r>
            <a:r>
              <a:rPr lang="en-US" dirty="0" err="1">
                <a:solidFill>
                  <a:srgbClr val="FFFFFF"/>
                </a:solidFill>
              </a:rPr>
              <a:t>voor</a:t>
            </a:r>
            <a:r>
              <a:rPr lang="en-US" dirty="0">
                <a:solidFill>
                  <a:srgbClr val="FFFFFF"/>
                </a:solidFill>
              </a:rPr>
              <a:t> de </a:t>
            </a:r>
            <a:r>
              <a:rPr lang="en-US" dirty="0" err="1">
                <a:solidFill>
                  <a:srgbClr val="FFFFFF"/>
                </a:solidFill>
              </a:rPr>
              <a:t>toets</a:t>
            </a:r>
            <a:r>
              <a:rPr lang="en-US" dirty="0">
                <a:solidFill>
                  <a:srgbClr val="FFFFFF"/>
                </a:solidFill>
              </a:rPr>
              <a:t> 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E72D9F75-731E-4464-A58F-ADC334D8DE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21033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kstvak 2">
            <a:extLst>
              <a:ext uri="{FF2B5EF4-FFF2-40B4-BE49-F238E27FC236}">
                <a16:creationId xmlns:a16="http://schemas.microsoft.com/office/drawing/2014/main" id="{954FEA65-90F0-49F3-8884-B4EC209D5F54}"/>
              </a:ext>
            </a:extLst>
          </p:cNvPr>
          <p:cNvSpPr txBox="1"/>
          <p:nvPr/>
        </p:nvSpPr>
        <p:spPr>
          <a:xfrm>
            <a:off x="6872994" y="5823603"/>
            <a:ext cx="2961005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400" dirty="0"/>
              <a:t>Oefening baart kunst !</a:t>
            </a:r>
          </a:p>
        </p:txBody>
      </p:sp>
      <p:sp>
        <p:nvSpPr>
          <p:cNvPr id="4" name="Wolk 3">
            <a:extLst>
              <a:ext uri="{FF2B5EF4-FFF2-40B4-BE49-F238E27FC236}">
                <a16:creationId xmlns:a16="http://schemas.microsoft.com/office/drawing/2014/main" id="{3410B8AA-A1F8-4628-9CCD-78A047100D53}"/>
              </a:ext>
            </a:extLst>
          </p:cNvPr>
          <p:cNvSpPr/>
          <p:nvPr/>
        </p:nvSpPr>
        <p:spPr>
          <a:xfrm>
            <a:off x="9982292" y="532399"/>
            <a:ext cx="2209708" cy="1228725"/>
          </a:xfrm>
          <a:prstGeom prst="cloud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Kijk uitlegvideo’s </a:t>
            </a:r>
          </a:p>
        </p:txBody>
      </p:sp>
      <p:sp>
        <p:nvSpPr>
          <p:cNvPr id="7" name="Wolk 6">
            <a:extLst>
              <a:ext uri="{FF2B5EF4-FFF2-40B4-BE49-F238E27FC236}">
                <a16:creationId xmlns:a16="http://schemas.microsoft.com/office/drawing/2014/main" id="{0BCD472A-7081-4590-88AC-7D700BB20D53}"/>
              </a:ext>
            </a:extLst>
          </p:cNvPr>
          <p:cNvSpPr/>
          <p:nvPr/>
        </p:nvSpPr>
        <p:spPr>
          <a:xfrm>
            <a:off x="4052880" y="492298"/>
            <a:ext cx="2209708" cy="1228725"/>
          </a:xfrm>
          <a:prstGeom prst="cloud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Kijk naar het Kennen- &amp; Kunnenlijstje</a:t>
            </a:r>
          </a:p>
        </p:txBody>
      </p:sp>
    </p:spTree>
    <p:extLst>
      <p:ext uri="{BB962C8B-B14F-4D97-AF65-F5344CB8AC3E}">
        <p14:creationId xmlns:p14="http://schemas.microsoft.com/office/powerpoint/2010/main" val="1979167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227C93-308D-4C2D-B1F9-D82DF7980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 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59CFC9-8AC3-4366-B709-3A11932EB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6113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3B5C5F-48F5-459D-88E3-B99982AFF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614" y="1783959"/>
            <a:ext cx="4087306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 err="1"/>
              <a:t>Flexuur</a:t>
            </a:r>
            <a:endParaRPr lang="en-US" sz="540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Speelgoedgetallen van plastic">
            <a:extLst>
              <a:ext uri="{FF2B5EF4-FFF2-40B4-BE49-F238E27FC236}">
                <a16:creationId xmlns:a16="http://schemas.microsoft.com/office/drawing/2014/main" id="{44229DBB-2261-407F-B281-63D5FA8896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715" r="18874"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670813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341</Words>
  <Application>Microsoft Office PowerPoint</Application>
  <PresentationFormat>Breedbeeld</PresentationFormat>
  <Paragraphs>66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Wingdings</vt:lpstr>
      <vt:lpstr>Kantoorthema</vt:lpstr>
      <vt:lpstr>Wiskunde</vt:lpstr>
      <vt:lpstr>Wat gaan we doen ?</vt:lpstr>
      <vt:lpstr>Opdracht 1 &amp; 2</vt:lpstr>
      <vt:lpstr>Opdracht 3 Opdracht 4 (geogebra)</vt:lpstr>
      <vt:lpstr>Opdracht 5 Opdracht 6</vt:lpstr>
      <vt:lpstr>Hoe leer je voor de toets ?</vt:lpstr>
      <vt:lpstr>Vragen ?</vt:lpstr>
      <vt:lpstr>Flexuur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9</cp:revision>
  <dcterms:created xsi:type="dcterms:W3CDTF">2021-02-04T08:12:11Z</dcterms:created>
  <dcterms:modified xsi:type="dcterms:W3CDTF">2021-02-04T20:55:39Z</dcterms:modified>
</cp:coreProperties>
</file>